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6" r:id="rId2"/>
  </p:sldIdLst>
  <p:sldSz cx="7772400" cy="10058400"/>
  <p:notesSz cx="6858000" cy="9144000"/>
  <p:defaultTextStyle>
    <a:defPPr>
      <a:defRPr lang="en-US"/>
    </a:defPPr>
    <a:lvl1pPr marL="0" algn="l" defTabSz="914187" rtl="0" eaLnBrk="1" latinLnBrk="0" hangingPunct="1">
      <a:defRPr sz="1798" kern="1200">
        <a:solidFill>
          <a:schemeClr val="tx1"/>
        </a:solidFill>
        <a:latin typeface="+mn-lt"/>
        <a:ea typeface="+mn-ea"/>
        <a:cs typeface="+mn-cs"/>
      </a:defRPr>
    </a:lvl1pPr>
    <a:lvl2pPr marL="457093" algn="l" defTabSz="914187" rtl="0" eaLnBrk="1" latinLnBrk="0" hangingPunct="1">
      <a:defRPr sz="1798" kern="1200">
        <a:solidFill>
          <a:schemeClr val="tx1"/>
        </a:solidFill>
        <a:latin typeface="+mn-lt"/>
        <a:ea typeface="+mn-ea"/>
        <a:cs typeface="+mn-cs"/>
      </a:defRPr>
    </a:lvl2pPr>
    <a:lvl3pPr marL="914187" algn="l" defTabSz="914187" rtl="0" eaLnBrk="1" latinLnBrk="0" hangingPunct="1">
      <a:defRPr sz="1798" kern="1200">
        <a:solidFill>
          <a:schemeClr val="tx1"/>
        </a:solidFill>
        <a:latin typeface="+mn-lt"/>
        <a:ea typeface="+mn-ea"/>
        <a:cs typeface="+mn-cs"/>
      </a:defRPr>
    </a:lvl3pPr>
    <a:lvl4pPr marL="1371279" algn="l" defTabSz="914187" rtl="0" eaLnBrk="1" latinLnBrk="0" hangingPunct="1">
      <a:defRPr sz="1798" kern="1200">
        <a:solidFill>
          <a:schemeClr val="tx1"/>
        </a:solidFill>
        <a:latin typeface="+mn-lt"/>
        <a:ea typeface="+mn-ea"/>
        <a:cs typeface="+mn-cs"/>
      </a:defRPr>
    </a:lvl4pPr>
    <a:lvl5pPr marL="1828372" algn="l" defTabSz="914187" rtl="0" eaLnBrk="1" latinLnBrk="0" hangingPunct="1">
      <a:defRPr sz="1798" kern="1200">
        <a:solidFill>
          <a:schemeClr val="tx1"/>
        </a:solidFill>
        <a:latin typeface="+mn-lt"/>
        <a:ea typeface="+mn-ea"/>
        <a:cs typeface="+mn-cs"/>
      </a:defRPr>
    </a:lvl5pPr>
    <a:lvl6pPr marL="2285465" algn="l" defTabSz="914187" rtl="0" eaLnBrk="1" latinLnBrk="0" hangingPunct="1">
      <a:defRPr sz="1798" kern="1200">
        <a:solidFill>
          <a:schemeClr val="tx1"/>
        </a:solidFill>
        <a:latin typeface="+mn-lt"/>
        <a:ea typeface="+mn-ea"/>
        <a:cs typeface="+mn-cs"/>
      </a:defRPr>
    </a:lvl6pPr>
    <a:lvl7pPr marL="2742560" algn="l" defTabSz="914187" rtl="0" eaLnBrk="1" latinLnBrk="0" hangingPunct="1">
      <a:defRPr sz="1798" kern="1200">
        <a:solidFill>
          <a:schemeClr val="tx1"/>
        </a:solidFill>
        <a:latin typeface="+mn-lt"/>
        <a:ea typeface="+mn-ea"/>
        <a:cs typeface="+mn-cs"/>
      </a:defRPr>
    </a:lvl7pPr>
    <a:lvl8pPr marL="3199651" algn="l" defTabSz="914187" rtl="0" eaLnBrk="1" latinLnBrk="0" hangingPunct="1">
      <a:defRPr sz="1798" kern="1200">
        <a:solidFill>
          <a:schemeClr val="tx1"/>
        </a:solidFill>
        <a:latin typeface="+mn-lt"/>
        <a:ea typeface="+mn-ea"/>
        <a:cs typeface="+mn-cs"/>
      </a:defRPr>
    </a:lvl8pPr>
    <a:lvl9pPr marL="3656744" algn="l" defTabSz="914187" rtl="0" eaLnBrk="1" latinLnBrk="0" hangingPunct="1">
      <a:defRPr sz="1798"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5854"/>
    <p:restoredTop sz="95988"/>
  </p:normalViewPr>
  <p:slideViewPr>
    <p:cSldViewPr snapToGrid="0" snapToObjects="1" showGuides="1">
      <p:cViewPr>
        <p:scale>
          <a:sx n="100" d="100"/>
          <a:sy n="100" d="100"/>
        </p:scale>
        <p:origin x="-2021" y="-58"/>
      </p:cViewPr>
      <p:guideLst>
        <p:guide orient="horz" pos="3168"/>
        <p:guide pos="103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smtClean="0"/>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94F2E5C-CBE4-7847-A4FD-FC775AED8DD4}" type="datetimeFigureOut">
              <a:rPr lang="en-US" smtClean="0"/>
              <a:t>8/1/2016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CAC483-5651-BD40-87E6-5F15F04105D0}" type="slidenum">
              <a:rPr lang="en-US" smtClean="0"/>
              <a:t>‹#›</a:t>
            </a:fld>
            <a:endParaRPr lang="en-US"/>
          </a:p>
        </p:txBody>
      </p:sp>
    </p:spTree>
    <p:extLst>
      <p:ext uri="{BB962C8B-B14F-4D97-AF65-F5344CB8AC3E}">
        <p14:creationId xmlns:p14="http://schemas.microsoft.com/office/powerpoint/2010/main" val="635036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94F2E5C-CBE4-7847-A4FD-FC775AED8DD4}" type="datetimeFigureOut">
              <a:rPr lang="en-US" smtClean="0"/>
              <a:t>8/1/2016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CAC483-5651-BD40-87E6-5F15F04105D0}" type="slidenum">
              <a:rPr lang="en-US" smtClean="0"/>
              <a:t>‹#›</a:t>
            </a:fld>
            <a:endParaRPr lang="en-US"/>
          </a:p>
        </p:txBody>
      </p:sp>
    </p:spTree>
    <p:extLst>
      <p:ext uri="{BB962C8B-B14F-4D97-AF65-F5344CB8AC3E}">
        <p14:creationId xmlns:p14="http://schemas.microsoft.com/office/powerpoint/2010/main" val="1628781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94F2E5C-CBE4-7847-A4FD-FC775AED8DD4}" type="datetimeFigureOut">
              <a:rPr lang="en-US" smtClean="0"/>
              <a:t>8/1/2016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CAC483-5651-BD40-87E6-5F15F04105D0}" type="slidenum">
              <a:rPr lang="en-US" smtClean="0"/>
              <a:t>‹#›</a:t>
            </a:fld>
            <a:endParaRPr lang="en-US"/>
          </a:p>
        </p:txBody>
      </p:sp>
    </p:spTree>
    <p:extLst>
      <p:ext uri="{BB962C8B-B14F-4D97-AF65-F5344CB8AC3E}">
        <p14:creationId xmlns:p14="http://schemas.microsoft.com/office/powerpoint/2010/main" val="958185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94F2E5C-CBE4-7847-A4FD-FC775AED8DD4}" type="datetimeFigureOut">
              <a:rPr lang="en-US" smtClean="0"/>
              <a:t>8/1/2016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CAC483-5651-BD40-87E6-5F15F04105D0}" type="slidenum">
              <a:rPr lang="en-US" smtClean="0"/>
              <a:t>‹#›</a:t>
            </a:fld>
            <a:endParaRPr lang="en-US"/>
          </a:p>
        </p:txBody>
      </p:sp>
    </p:spTree>
    <p:extLst>
      <p:ext uri="{BB962C8B-B14F-4D97-AF65-F5344CB8AC3E}">
        <p14:creationId xmlns:p14="http://schemas.microsoft.com/office/powerpoint/2010/main" val="57721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smtClean="0"/>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4F2E5C-CBE4-7847-A4FD-FC775AED8DD4}" type="datetimeFigureOut">
              <a:rPr lang="en-US" smtClean="0"/>
              <a:t>8/1/2016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CAC483-5651-BD40-87E6-5F15F04105D0}" type="slidenum">
              <a:rPr lang="en-US" smtClean="0"/>
              <a:t>‹#›</a:t>
            </a:fld>
            <a:endParaRPr lang="en-US"/>
          </a:p>
        </p:txBody>
      </p:sp>
    </p:spTree>
    <p:extLst>
      <p:ext uri="{BB962C8B-B14F-4D97-AF65-F5344CB8AC3E}">
        <p14:creationId xmlns:p14="http://schemas.microsoft.com/office/powerpoint/2010/main" val="1608293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94F2E5C-CBE4-7847-A4FD-FC775AED8DD4}" type="datetimeFigureOut">
              <a:rPr lang="en-US" smtClean="0"/>
              <a:t>8/1/2016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CAC483-5651-BD40-87E6-5F15F04105D0}" type="slidenum">
              <a:rPr lang="en-US" smtClean="0"/>
              <a:t>‹#›</a:t>
            </a:fld>
            <a:endParaRPr lang="en-US"/>
          </a:p>
        </p:txBody>
      </p:sp>
    </p:spTree>
    <p:extLst>
      <p:ext uri="{BB962C8B-B14F-4D97-AF65-F5344CB8AC3E}">
        <p14:creationId xmlns:p14="http://schemas.microsoft.com/office/powerpoint/2010/main" val="216223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94F2E5C-CBE4-7847-A4FD-FC775AED8DD4}" type="datetimeFigureOut">
              <a:rPr lang="en-US" smtClean="0"/>
              <a:t>8/1/2016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CAC483-5651-BD40-87E6-5F15F04105D0}" type="slidenum">
              <a:rPr lang="en-US" smtClean="0"/>
              <a:t>‹#›</a:t>
            </a:fld>
            <a:endParaRPr lang="en-US"/>
          </a:p>
        </p:txBody>
      </p:sp>
    </p:spTree>
    <p:extLst>
      <p:ext uri="{BB962C8B-B14F-4D97-AF65-F5344CB8AC3E}">
        <p14:creationId xmlns:p14="http://schemas.microsoft.com/office/powerpoint/2010/main" val="524201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94F2E5C-CBE4-7847-A4FD-FC775AED8DD4}" type="datetimeFigureOut">
              <a:rPr lang="en-US" smtClean="0"/>
              <a:t>8/1/2016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CAC483-5651-BD40-87E6-5F15F04105D0}" type="slidenum">
              <a:rPr lang="en-US" smtClean="0"/>
              <a:t>‹#›</a:t>
            </a:fld>
            <a:endParaRPr lang="en-US"/>
          </a:p>
        </p:txBody>
      </p:sp>
    </p:spTree>
    <p:extLst>
      <p:ext uri="{BB962C8B-B14F-4D97-AF65-F5344CB8AC3E}">
        <p14:creationId xmlns:p14="http://schemas.microsoft.com/office/powerpoint/2010/main" val="1281951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4F2E5C-CBE4-7847-A4FD-FC775AED8DD4}" type="datetimeFigureOut">
              <a:rPr lang="en-US" smtClean="0"/>
              <a:t>8/1/2016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CAC483-5651-BD40-87E6-5F15F04105D0}" type="slidenum">
              <a:rPr lang="en-US" smtClean="0"/>
              <a:t>‹#›</a:t>
            </a:fld>
            <a:endParaRPr lang="en-US"/>
          </a:p>
        </p:txBody>
      </p:sp>
    </p:spTree>
    <p:extLst>
      <p:ext uri="{BB962C8B-B14F-4D97-AF65-F5344CB8AC3E}">
        <p14:creationId xmlns:p14="http://schemas.microsoft.com/office/powerpoint/2010/main" val="48656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smtClean="0"/>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4F2E5C-CBE4-7847-A4FD-FC775AED8DD4}" type="datetimeFigureOut">
              <a:rPr lang="en-US" smtClean="0"/>
              <a:t>8/1/2016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CAC483-5651-BD40-87E6-5F15F04105D0}" type="slidenum">
              <a:rPr lang="en-US" smtClean="0"/>
              <a:t>‹#›</a:t>
            </a:fld>
            <a:endParaRPr lang="en-US"/>
          </a:p>
        </p:txBody>
      </p:sp>
    </p:spTree>
    <p:extLst>
      <p:ext uri="{BB962C8B-B14F-4D97-AF65-F5344CB8AC3E}">
        <p14:creationId xmlns:p14="http://schemas.microsoft.com/office/powerpoint/2010/main" val="1733203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4F2E5C-CBE4-7847-A4FD-FC775AED8DD4}" type="datetimeFigureOut">
              <a:rPr lang="en-US" smtClean="0"/>
              <a:t>8/1/2016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CAC483-5651-BD40-87E6-5F15F04105D0}" type="slidenum">
              <a:rPr lang="en-US" smtClean="0"/>
              <a:t>‹#›</a:t>
            </a:fld>
            <a:endParaRPr lang="en-US"/>
          </a:p>
        </p:txBody>
      </p:sp>
    </p:spTree>
    <p:extLst>
      <p:ext uri="{BB962C8B-B14F-4D97-AF65-F5344CB8AC3E}">
        <p14:creationId xmlns:p14="http://schemas.microsoft.com/office/powerpoint/2010/main" val="1475238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394F2E5C-CBE4-7847-A4FD-FC775AED8DD4}" type="datetimeFigureOut">
              <a:rPr lang="en-US" smtClean="0"/>
              <a:t>8/1/2016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7CAC483-5651-BD40-87E6-5F15F04105D0}" type="slidenum">
              <a:rPr lang="en-US" smtClean="0"/>
              <a:t>‹#›</a:t>
            </a:fld>
            <a:endParaRPr lang="en-US"/>
          </a:p>
        </p:txBody>
      </p:sp>
    </p:spTree>
    <p:extLst>
      <p:ext uri="{BB962C8B-B14F-4D97-AF65-F5344CB8AC3E}">
        <p14:creationId xmlns:p14="http://schemas.microsoft.com/office/powerpoint/2010/main" val="198167185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uwex.edu/ces/pdande/evaluation/evallogicmodel.html"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ntagon 3"/>
          <p:cNvSpPr>
            <a:spLocks/>
          </p:cNvSpPr>
          <p:nvPr/>
        </p:nvSpPr>
        <p:spPr>
          <a:xfrm>
            <a:off x="499649" y="4013969"/>
            <a:ext cx="1093758" cy="521152"/>
          </a:xfrm>
          <a:prstGeom prst="homePlate">
            <a:avLst/>
          </a:prstGeom>
          <a:solidFill>
            <a:sysClr val="windowText" lastClr="000000"/>
          </a:solidFill>
          <a:ln>
            <a:solidFill>
              <a:sysClr val="windowText" lastClr="000000"/>
            </a:solidFill>
          </a:ln>
          <a:effectLst/>
          <a:scene3d>
            <a:camera prst="orthographicFront">
              <a:rot lat="0" lon="0" rev="0"/>
            </a:camera>
            <a:lightRig rig="threePt" dir="t">
              <a:rot lat="0" lon="0" rev="1200000"/>
            </a:lightRig>
          </a:scene3d>
          <a:sp3d/>
        </p:spPr>
        <p:txBody>
          <a:bodyPr wrap="square" lIns="101882" tIns="50941" rIns="101882" bIns="50941" anchor="ctr"/>
          <a:lstStyle/>
          <a:p>
            <a:pPr algn="ctr"/>
            <a:r>
              <a:rPr lang="en-US" sz="1100">
                <a:solidFill>
                  <a:srgbClr val="FFFFFF"/>
                </a:solidFill>
                <a:latin typeface="Calibri" charset="0"/>
                <a:ea typeface="Times New Roman" charset="0"/>
              </a:rPr>
              <a:t>Inputs</a:t>
            </a:r>
            <a:endParaRPr lang="en-US" sz="1200">
              <a:latin typeface="Times New Roman" charset="0"/>
              <a:ea typeface="Times New Roman" charset="0"/>
            </a:endParaRPr>
          </a:p>
        </p:txBody>
      </p:sp>
      <p:sp>
        <p:nvSpPr>
          <p:cNvPr id="5" name="Pentagon 4"/>
          <p:cNvSpPr>
            <a:spLocks/>
          </p:cNvSpPr>
          <p:nvPr/>
        </p:nvSpPr>
        <p:spPr>
          <a:xfrm>
            <a:off x="1644008" y="4013969"/>
            <a:ext cx="1093758" cy="521152"/>
          </a:xfrm>
          <a:prstGeom prst="homePlate">
            <a:avLst/>
          </a:prstGeom>
          <a:solidFill>
            <a:sysClr val="windowText" lastClr="000000"/>
          </a:solidFill>
          <a:ln>
            <a:solidFill>
              <a:sysClr val="windowText" lastClr="000000"/>
            </a:solidFill>
          </a:ln>
          <a:effectLst/>
          <a:scene3d>
            <a:camera prst="orthographicFront">
              <a:rot lat="0" lon="0" rev="0"/>
            </a:camera>
            <a:lightRig rig="threePt" dir="t">
              <a:rot lat="0" lon="0" rev="1200000"/>
            </a:lightRig>
          </a:scene3d>
          <a:sp3d/>
        </p:spPr>
        <p:txBody>
          <a:bodyPr wrap="square" lIns="101882" tIns="50941" rIns="101882" bIns="50941" anchor="ctr"/>
          <a:lstStyle/>
          <a:p>
            <a:pPr algn="ctr"/>
            <a:r>
              <a:rPr lang="en-US" sz="1100">
                <a:solidFill>
                  <a:srgbClr val="FFFFFF"/>
                </a:solidFill>
                <a:latin typeface="Calibri" charset="0"/>
                <a:ea typeface="Times New Roman" charset="0"/>
              </a:rPr>
              <a:t>Activities</a:t>
            </a:r>
            <a:endParaRPr lang="en-US" sz="1200">
              <a:latin typeface="Times New Roman" charset="0"/>
              <a:ea typeface="Times New Roman" charset="0"/>
            </a:endParaRPr>
          </a:p>
        </p:txBody>
      </p:sp>
      <p:sp>
        <p:nvSpPr>
          <p:cNvPr id="6" name="Pentagon 5"/>
          <p:cNvSpPr>
            <a:spLocks/>
          </p:cNvSpPr>
          <p:nvPr/>
        </p:nvSpPr>
        <p:spPr>
          <a:xfrm>
            <a:off x="2788367" y="4013969"/>
            <a:ext cx="1093758" cy="521152"/>
          </a:xfrm>
          <a:prstGeom prst="homePlate">
            <a:avLst/>
          </a:prstGeom>
          <a:solidFill>
            <a:sysClr val="windowText" lastClr="000000"/>
          </a:solidFill>
          <a:ln>
            <a:solidFill>
              <a:sysClr val="windowText" lastClr="000000"/>
            </a:solidFill>
          </a:ln>
          <a:effectLst/>
          <a:scene3d>
            <a:camera prst="orthographicFront">
              <a:rot lat="0" lon="0" rev="0"/>
            </a:camera>
            <a:lightRig rig="threePt" dir="t">
              <a:rot lat="0" lon="0" rev="1200000"/>
            </a:lightRig>
          </a:scene3d>
          <a:sp3d/>
        </p:spPr>
        <p:txBody>
          <a:bodyPr wrap="square" lIns="101882" tIns="50941" rIns="101882" bIns="50941" anchor="ctr"/>
          <a:lstStyle/>
          <a:p>
            <a:pPr algn="ctr"/>
            <a:r>
              <a:rPr lang="en-US" sz="1100">
                <a:solidFill>
                  <a:srgbClr val="FFFFFF"/>
                </a:solidFill>
                <a:latin typeface="Calibri" charset="0"/>
                <a:ea typeface="Times New Roman" charset="0"/>
              </a:rPr>
              <a:t>Outputs</a:t>
            </a:r>
            <a:endParaRPr lang="en-US" sz="1200">
              <a:latin typeface="Times New Roman" charset="0"/>
              <a:ea typeface="Times New Roman" charset="0"/>
            </a:endParaRPr>
          </a:p>
        </p:txBody>
      </p:sp>
      <p:sp>
        <p:nvSpPr>
          <p:cNvPr id="7" name="Pentagon 6"/>
          <p:cNvSpPr>
            <a:spLocks/>
          </p:cNvSpPr>
          <p:nvPr/>
        </p:nvSpPr>
        <p:spPr>
          <a:xfrm>
            <a:off x="3932726" y="4013969"/>
            <a:ext cx="1093758" cy="521152"/>
          </a:xfrm>
          <a:prstGeom prst="homePlate">
            <a:avLst/>
          </a:prstGeom>
          <a:solidFill>
            <a:sysClr val="windowText" lastClr="000000"/>
          </a:solidFill>
          <a:ln>
            <a:solidFill>
              <a:sysClr val="windowText" lastClr="000000"/>
            </a:solidFill>
          </a:ln>
          <a:effectLst/>
          <a:scene3d>
            <a:camera prst="orthographicFront">
              <a:rot lat="0" lon="0" rev="0"/>
            </a:camera>
            <a:lightRig rig="threePt" dir="t">
              <a:rot lat="0" lon="0" rev="1200000"/>
            </a:lightRig>
          </a:scene3d>
          <a:sp3d/>
        </p:spPr>
        <p:txBody>
          <a:bodyPr wrap="square" lIns="0" tIns="0" rIns="0" bIns="0" anchor="ctr"/>
          <a:lstStyle/>
          <a:p>
            <a:pPr algn="ctr"/>
            <a:r>
              <a:rPr lang="en-US" sz="1100">
                <a:solidFill>
                  <a:srgbClr val="FFFFFF"/>
                </a:solidFill>
                <a:latin typeface="Calibri" charset="0"/>
                <a:ea typeface="Times New Roman" charset="0"/>
              </a:rPr>
              <a:t>Short-Term Outcomes</a:t>
            </a:r>
            <a:endParaRPr lang="en-US" sz="1200">
              <a:latin typeface="Times New Roman" charset="0"/>
              <a:ea typeface="Times New Roman" charset="0"/>
            </a:endParaRPr>
          </a:p>
        </p:txBody>
      </p:sp>
      <p:sp>
        <p:nvSpPr>
          <p:cNvPr id="8" name="Pentagon 7"/>
          <p:cNvSpPr>
            <a:spLocks/>
          </p:cNvSpPr>
          <p:nvPr/>
        </p:nvSpPr>
        <p:spPr>
          <a:xfrm>
            <a:off x="5077085" y="4013969"/>
            <a:ext cx="1093758" cy="521152"/>
          </a:xfrm>
          <a:prstGeom prst="homePlate">
            <a:avLst/>
          </a:prstGeom>
          <a:solidFill>
            <a:sysClr val="windowText" lastClr="000000"/>
          </a:solidFill>
          <a:ln>
            <a:solidFill>
              <a:sysClr val="windowText" lastClr="000000"/>
            </a:solidFill>
          </a:ln>
          <a:effectLst/>
          <a:scene3d>
            <a:camera prst="orthographicFront">
              <a:rot lat="0" lon="0" rev="0"/>
            </a:camera>
            <a:lightRig rig="threePt" dir="t">
              <a:rot lat="0" lon="0" rev="1200000"/>
            </a:lightRig>
          </a:scene3d>
          <a:sp3d/>
        </p:spPr>
        <p:txBody>
          <a:bodyPr wrap="square" lIns="0" tIns="0" rIns="0" bIns="0" anchor="ctr"/>
          <a:lstStyle/>
          <a:p>
            <a:pPr algn="ctr"/>
            <a:r>
              <a:rPr lang="en-US" sz="1100">
                <a:solidFill>
                  <a:srgbClr val="FFFFFF"/>
                </a:solidFill>
                <a:latin typeface="Calibri" charset="0"/>
                <a:ea typeface="Times New Roman" charset="0"/>
              </a:rPr>
              <a:t>Mid-Term Outcomes</a:t>
            </a:r>
            <a:endParaRPr lang="en-US" sz="1200">
              <a:latin typeface="Times New Roman" charset="0"/>
              <a:ea typeface="Times New Roman" charset="0"/>
            </a:endParaRPr>
          </a:p>
        </p:txBody>
      </p:sp>
      <p:sp>
        <p:nvSpPr>
          <p:cNvPr id="9" name="Pentagon 8"/>
          <p:cNvSpPr>
            <a:spLocks/>
          </p:cNvSpPr>
          <p:nvPr/>
        </p:nvSpPr>
        <p:spPr>
          <a:xfrm>
            <a:off x="6239371" y="4013969"/>
            <a:ext cx="1093758" cy="521152"/>
          </a:xfrm>
          <a:prstGeom prst="homePlate">
            <a:avLst/>
          </a:prstGeom>
          <a:solidFill>
            <a:sysClr val="windowText" lastClr="000000"/>
          </a:solidFill>
          <a:ln>
            <a:solidFill>
              <a:sysClr val="windowText" lastClr="000000"/>
            </a:solidFill>
          </a:ln>
          <a:effectLst/>
          <a:scene3d>
            <a:camera prst="orthographicFront">
              <a:rot lat="0" lon="0" rev="0"/>
            </a:camera>
            <a:lightRig rig="threePt" dir="t">
              <a:rot lat="0" lon="0" rev="1200000"/>
            </a:lightRig>
          </a:scene3d>
          <a:sp3d/>
        </p:spPr>
        <p:txBody>
          <a:bodyPr wrap="square" lIns="0" tIns="0" rIns="0" bIns="0" anchor="ctr"/>
          <a:lstStyle/>
          <a:p>
            <a:pPr algn="ctr"/>
            <a:r>
              <a:rPr lang="en-US" sz="1100">
                <a:solidFill>
                  <a:srgbClr val="FFFFFF"/>
                </a:solidFill>
                <a:latin typeface="Calibri" charset="0"/>
                <a:ea typeface="Times New Roman" charset="0"/>
              </a:rPr>
              <a:t>Long-Term Outcomes</a:t>
            </a:r>
            <a:endParaRPr lang="en-US" sz="1200">
              <a:latin typeface="Times New Roman" charset="0"/>
              <a:ea typeface="Times New Roman" charset="0"/>
            </a:endParaRPr>
          </a:p>
        </p:txBody>
      </p:sp>
      <p:sp>
        <p:nvSpPr>
          <p:cNvPr id="10" name="TextBox 9"/>
          <p:cNvSpPr txBox="1">
            <a:spLocks/>
          </p:cNvSpPr>
          <p:nvPr/>
        </p:nvSpPr>
        <p:spPr>
          <a:xfrm>
            <a:off x="1631891" y="4622755"/>
            <a:ext cx="1093758" cy="572135"/>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a:latin typeface="Calibri" charset="0"/>
                <a:ea typeface="Calibri" charset="0"/>
                <a:cs typeface="Times New Roman" charset="0"/>
              </a:rPr>
              <a:t> </a:t>
            </a:r>
            <a:endParaRPr lang="en-US" sz="1100">
              <a:latin typeface="Calibri" charset="0"/>
              <a:ea typeface="Calibri" charset="0"/>
              <a:cs typeface="Times New Roman" charset="0"/>
            </a:endParaRPr>
          </a:p>
        </p:txBody>
      </p:sp>
      <p:sp>
        <p:nvSpPr>
          <p:cNvPr id="11" name="TextBox 10"/>
          <p:cNvSpPr txBox="1">
            <a:spLocks/>
          </p:cNvSpPr>
          <p:nvPr/>
        </p:nvSpPr>
        <p:spPr>
          <a:xfrm>
            <a:off x="3926459" y="4622756"/>
            <a:ext cx="1093758" cy="572134"/>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100">
                <a:latin typeface="Calibri" charset="0"/>
                <a:ea typeface="Calibri" charset="0"/>
                <a:cs typeface="Times New Roman" charset="0"/>
              </a:rPr>
              <a:t> </a:t>
            </a:r>
          </a:p>
        </p:txBody>
      </p:sp>
      <p:sp>
        <p:nvSpPr>
          <p:cNvPr id="12" name="TextBox 11"/>
          <p:cNvSpPr txBox="1">
            <a:spLocks noChangeArrowheads="1"/>
          </p:cNvSpPr>
          <p:nvPr/>
        </p:nvSpPr>
        <p:spPr bwMode="auto">
          <a:xfrm>
            <a:off x="2187388" y="260299"/>
            <a:ext cx="5127396" cy="743929"/>
          </a:xfrm>
          <a:prstGeom prst="rect">
            <a:avLst/>
          </a:prstGeom>
          <a:noFill/>
          <a:ln w="28575">
            <a:noFill/>
            <a:miter lim="800000"/>
            <a:headEnd/>
            <a:tailEnd/>
          </a:ln>
        </p:spPr>
        <p:txBody>
          <a:bodyPr wrap="square" lIns="101882" tIns="50941" rIns="101882" bIns="50941" anchor="ctr">
            <a:noAutofit/>
          </a:bodyPr>
          <a:lstStyle/>
          <a:p>
            <a:pPr fontAlgn="base"/>
            <a:r>
              <a:rPr lang="en-US" sz="1600" b="1" dirty="0">
                <a:solidFill>
                  <a:srgbClr val="000000"/>
                </a:solidFill>
                <a:latin typeface="Calibri" charset="0"/>
                <a:ea typeface="Times New Roman" charset="0"/>
              </a:rPr>
              <a:t>Logic Model Template for ATE Projects &amp; Centers</a:t>
            </a:r>
            <a:endParaRPr lang="en-US" sz="1200" dirty="0">
              <a:latin typeface="Times New Roman" charset="0"/>
              <a:ea typeface="Times New Roman" charset="0"/>
            </a:endParaRPr>
          </a:p>
          <a:p>
            <a:pPr fontAlgn="base"/>
            <a:r>
              <a:rPr lang="en-US" sz="1100" b="1" dirty="0" smtClean="0">
                <a:solidFill>
                  <a:srgbClr val="000000"/>
                </a:solidFill>
                <a:latin typeface="Calibri" charset="0"/>
                <a:ea typeface="Times New Roman" charset="0"/>
              </a:rPr>
              <a:t>Lori </a:t>
            </a:r>
            <a:r>
              <a:rPr lang="en-US" sz="1100" b="1" dirty="0">
                <a:solidFill>
                  <a:srgbClr val="000000"/>
                </a:solidFill>
                <a:latin typeface="Calibri" charset="0"/>
                <a:ea typeface="Times New Roman" charset="0"/>
              </a:rPr>
              <a:t>A. Wingate | March </a:t>
            </a:r>
            <a:r>
              <a:rPr lang="en-US" sz="1100" b="1" dirty="0" smtClean="0">
                <a:solidFill>
                  <a:srgbClr val="000000"/>
                </a:solidFill>
                <a:latin typeface="Calibri" charset="0"/>
                <a:ea typeface="Times New Roman" charset="0"/>
              </a:rPr>
              <a:t>2016</a:t>
            </a:r>
            <a:endParaRPr lang="en-US" sz="1200" dirty="0">
              <a:latin typeface="Times New Roman" charset="0"/>
              <a:ea typeface="Times New Roman" charset="0"/>
            </a:endParaRPr>
          </a:p>
        </p:txBody>
      </p:sp>
      <p:sp>
        <p:nvSpPr>
          <p:cNvPr id="13" name="TextBox 12"/>
          <p:cNvSpPr txBox="1">
            <a:spLocks noChangeArrowheads="1"/>
          </p:cNvSpPr>
          <p:nvPr/>
        </p:nvSpPr>
        <p:spPr bwMode="auto">
          <a:xfrm>
            <a:off x="457200" y="1578561"/>
            <a:ext cx="6857583" cy="1470025"/>
          </a:xfrm>
          <a:prstGeom prst="rect">
            <a:avLst/>
          </a:prstGeom>
          <a:noFill/>
          <a:ln w="9525">
            <a:noFill/>
            <a:miter lim="800000"/>
            <a:headEnd/>
            <a:tailEnd/>
          </a:ln>
        </p:spPr>
        <p:txBody>
          <a:bodyPr wrap="square" lIns="0" tIns="0" rIns="0" bIns="0">
            <a:noAutofit/>
          </a:bodyPr>
          <a:lstStyle/>
          <a:p>
            <a:pPr fontAlgn="base"/>
            <a:r>
              <a:rPr lang="en-US" sz="1000" dirty="0">
                <a:solidFill>
                  <a:srgbClr val="000000"/>
                </a:solidFill>
                <a:latin typeface="Calibri" charset="0"/>
                <a:ea typeface="Times New Roman" charset="0"/>
              </a:rPr>
              <a:t>A logic model is a visual depiction of what a project does and what changes it is expected to bring about. Developing a logic model is an important first step for project design and evaluation planning. This document is intended to provide general guidance to ATE program proposers and grantees for developing their own project logic models.  </a:t>
            </a:r>
            <a:r>
              <a:rPr lang="en-US" sz="1000" i="1" dirty="0">
                <a:solidFill>
                  <a:srgbClr val="000000"/>
                </a:solidFill>
                <a:latin typeface="Calibri" charset="0"/>
                <a:ea typeface="Times New Roman" charset="0"/>
              </a:rPr>
              <a:t>All parts of this document are editable. </a:t>
            </a:r>
            <a:r>
              <a:rPr lang="en-US" sz="1000" dirty="0">
                <a:solidFill>
                  <a:srgbClr val="000000"/>
                </a:solidFill>
                <a:latin typeface="Calibri" charset="0"/>
                <a:ea typeface="Times New Roman" charset="0"/>
              </a:rPr>
              <a:t>Populate the boxes in each column (adding and deleting boxes as necessary) with succinct statements that relate to the question prompts. To add text to a box, select the box and begin typing. Either delete the extra content (title, instructions, examples, etc.) from this document or copy-and-paste the logic model elements into a new document for your use. To learn more about logic models, see the </a:t>
            </a:r>
            <a:r>
              <a:rPr lang="en-US" sz="1000" dirty="0">
                <a:latin typeface="Calibri" charset="0"/>
                <a:ea typeface="Times New Roman" charset="0"/>
                <a:cs typeface="Arial" charset="0"/>
              </a:rPr>
              <a:t>University of Wisconsin-Extension’s Logic Model Resources at </a:t>
            </a:r>
            <a:r>
              <a:rPr lang="en-US" sz="1000" u="sng" dirty="0">
                <a:solidFill>
                  <a:srgbClr val="0000FF"/>
                </a:solidFill>
                <a:latin typeface="Calibri" charset="0"/>
                <a:ea typeface="Times New Roman" charset="0"/>
                <a:hlinkClick r:id="rId2"/>
              </a:rPr>
              <a:t>www.uwex.edu/ces/pdande/evaluation/evallogicmodel.html</a:t>
            </a:r>
            <a:r>
              <a:rPr lang="en-US" sz="1000" dirty="0">
                <a:latin typeface="Calibri" charset="0"/>
                <a:ea typeface="Times New Roman" charset="0"/>
              </a:rPr>
              <a:t>.</a:t>
            </a:r>
            <a:endParaRPr lang="en-US" sz="1200" dirty="0">
              <a:latin typeface="Times New Roman" charset="0"/>
              <a:ea typeface="Times New Roman" charset="0"/>
            </a:endParaRPr>
          </a:p>
        </p:txBody>
      </p:sp>
      <p:pic>
        <p:nvPicPr>
          <p:cNvPr id="1073" name="Picture 81" descr="nsf full color copy TRANSPARENT.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7578" y="1124616"/>
            <a:ext cx="273050" cy="284163"/>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p:cNvSpPr txBox="1">
            <a:spLocks/>
          </p:cNvSpPr>
          <p:nvPr/>
        </p:nvSpPr>
        <p:spPr>
          <a:xfrm>
            <a:off x="914400" y="1136602"/>
            <a:ext cx="6400799" cy="246221"/>
          </a:xfrm>
          <a:prstGeom prst="rect">
            <a:avLst/>
          </a:prstGeom>
          <a:noFill/>
        </p:spPr>
        <p:txBody>
          <a:bodyPr wrap="square" lIns="0" tIns="0" rIns="0" bIns="0" rtlCol="0">
            <a:spAutoFit/>
          </a:bodyPr>
          <a:lstStyle/>
          <a:p>
            <a:pPr fontAlgn="base"/>
            <a:r>
              <a:rPr lang="en-US" sz="800" i="1" dirty="0">
                <a:solidFill>
                  <a:srgbClr val="000000"/>
                </a:solidFill>
                <a:latin typeface="Calibri" charset="0"/>
                <a:ea typeface="Times New Roman" charset="0"/>
              </a:rPr>
              <a:t>This material is based upon work supported by the National Science Foundation under grant number 1204683. Any opinions, findings, and conclusions or recommendations expressed in this material are those of the author and do not necessarily reflect the views of NSF. </a:t>
            </a:r>
            <a:endParaRPr lang="en-US" sz="1200" dirty="0">
              <a:latin typeface="Times New Roman" charset="0"/>
              <a:ea typeface="Times New Roman" charset="0"/>
            </a:endParaRPr>
          </a:p>
        </p:txBody>
      </p:sp>
      <p:cxnSp>
        <p:nvCxnSpPr>
          <p:cNvPr id="16" name="Straight Connector 15"/>
          <p:cNvCxnSpPr>
            <a:cxnSpLocks/>
          </p:cNvCxnSpPr>
          <p:nvPr/>
        </p:nvCxnSpPr>
        <p:spPr>
          <a:xfrm>
            <a:off x="466165" y="1044524"/>
            <a:ext cx="6849035" cy="0"/>
          </a:xfrm>
          <a:prstGeom prst="line">
            <a:avLst/>
          </a:prstGeom>
          <a:noFill/>
          <a:ln w="12700" cap="flat" cmpd="sng" algn="ctr">
            <a:solidFill>
              <a:sysClr val="windowText" lastClr="000000"/>
            </a:solidFill>
            <a:prstDash val="solid"/>
          </a:ln>
          <a:effectLst/>
        </p:spPr>
      </p:cxnSp>
      <p:cxnSp>
        <p:nvCxnSpPr>
          <p:cNvPr id="17" name="Straight Connector 16"/>
          <p:cNvCxnSpPr>
            <a:cxnSpLocks/>
          </p:cNvCxnSpPr>
          <p:nvPr/>
        </p:nvCxnSpPr>
        <p:spPr>
          <a:xfrm>
            <a:off x="466165" y="1456004"/>
            <a:ext cx="6849035" cy="0"/>
          </a:xfrm>
          <a:prstGeom prst="line">
            <a:avLst/>
          </a:prstGeom>
          <a:noFill/>
          <a:ln w="12700" cap="flat" cmpd="sng" algn="ctr">
            <a:solidFill>
              <a:sysClr val="windowText" lastClr="000000"/>
            </a:solidFill>
            <a:prstDash val="solid"/>
          </a:ln>
          <a:effectLst/>
        </p:spPr>
      </p:cxnSp>
      <p:sp>
        <p:nvSpPr>
          <p:cNvPr id="18" name="TextBox 17"/>
          <p:cNvSpPr txBox="1">
            <a:spLocks noChangeArrowheads="1"/>
          </p:cNvSpPr>
          <p:nvPr/>
        </p:nvSpPr>
        <p:spPr bwMode="auto">
          <a:xfrm>
            <a:off x="494718" y="2788362"/>
            <a:ext cx="807720" cy="692497"/>
          </a:xfrm>
          <a:prstGeom prst="rect">
            <a:avLst/>
          </a:prstGeom>
          <a:noFill/>
          <a:ln w="9525">
            <a:noFill/>
            <a:miter lim="800000"/>
            <a:headEnd/>
            <a:tailEnd/>
          </a:ln>
        </p:spPr>
        <p:txBody>
          <a:bodyPr wrap="square" lIns="0" tIns="0" rIns="0" bIns="0">
            <a:spAutoFit/>
          </a:bodyPr>
          <a:lstStyle/>
          <a:p>
            <a:r>
              <a:rPr lang="en-US" sz="900" dirty="0">
                <a:solidFill>
                  <a:srgbClr val="000000"/>
                </a:solidFill>
                <a:latin typeface="Calibri" charset="0"/>
                <a:ea typeface="Times New Roman" charset="0"/>
                <a:cs typeface="Arial" charset="0"/>
              </a:rPr>
              <a:t>What new and existing resources will be used to support the project?</a:t>
            </a:r>
            <a:endParaRPr lang="en-US" sz="1200" dirty="0">
              <a:latin typeface="Times New Roman" charset="0"/>
              <a:ea typeface="Times New Roman" charset="0"/>
            </a:endParaRPr>
          </a:p>
        </p:txBody>
      </p:sp>
      <p:sp>
        <p:nvSpPr>
          <p:cNvPr id="19" name="TextBox 18"/>
          <p:cNvSpPr txBox="1">
            <a:spLocks noChangeArrowheads="1"/>
          </p:cNvSpPr>
          <p:nvPr/>
        </p:nvSpPr>
        <p:spPr bwMode="auto">
          <a:xfrm>
            <a:off x="1647517" y="2788362"/>
            <a:ext cx="853440" cy="415498"/>
          </a:xfrm>
          <a:prstGeom prst="rect">
            <a:avLst/>
          </a:prstGeom>
          <a:noFill/>
          <a:ln w="9525">
            <a:noFill/>
            <a:miter lim="800000"/>
            <a:headEnd/>
            <a:tailEnd/>
          </a:ln>
        </p:spPr>
        <p:txBody>
          <a:bodyPr wrap="square" lIns="0" tIns="0" rIns="0" bIns="0">
            <a:spAutoFit/>
          </a:bodyPr>
          <a:lstStyle/>
          <a:p>
            <a:r>
              <a:rPr lang="en-US" sz="900" dirty="0">
                <a:solidFill>
                  <a:srgbClr val="000000"/>
                </a:solidFill>
                <a:latin typeface="Calibri" charset="0"/>
                <a:ea typeface="Times New Roman" charset="0"/>
                <a:cs typeface="Arial" charset="0"/>
              </a:rPr>
              <a:t>What are the main things the project will do?</a:t>
            </a:r>
            <a:endParaRPr lang="en-US" sz="1200" dirty="0">
              <a:latin typeface="Times New Roman" charset="0"/>
              <a:ea typeface="Times New Roman" charset="0"/>
            </a:endParaRPr>
          </a:p>
        </p:txBody>
      </p:sp>
      <p:sp>
        <p:nvSpPr>
          <p:cNvPr id="20" name="TextBox 19"/>
          <p:cNvSpPr txBox="1">
            <a:spLocks noChangeArrowheads="1"/>
          </p:cNvSpPr>
          <p:nvPr/>
        </p:nvSpPr>
        <p:spPr bwMode="auto">
          <a:xfrm>
            <a:off x="2800316" y="2788362"/>
            <a:ext cx="914400" cy="1245870"/>
          </a:xfrm>
          <a:prstGeom prst="rect">
            <a:avLst/>
          </a:prstGeom>
          <a:noFill/>
          <a:ln w="9525">
            <a:noFill/>
            <a:miter lim="800000"/>
            <a:headEnd/>
            <a:tailEnd/>
          </a:ln>
        </p:spPr>
        <p:txBody>
          <a:bodyPr wrap="square" lIns="0" tIns="0" rIns="0" bIns="0">
            <a:noAutofit/>
          </a:bodyPr>
          <a:lstStyle/>
          <a:p>
            <a:r>
              <a:rPr lang="en-US" sz="900" dirty="0">
                <a:solidFill>
                  <a:srgbClr val="000000"/>
                </a:solidFill>
                <a:latin typeface="Calibri" charset="0"/>
                <a:ea typeface="Times New Roman" charset="0"/>
                <a:cs typeface="Arial" charset="0"/>
              </a:rPr>
              <a:t>What products</a:t>
            </a:r>
            <a:r>
              <a:rPr lang="en-US" sz="900" dirty="0">
                <a:solidFill>
                  <a:srgbClr val="000000"/>
                </a:solidFill>
                <a:latin typeface="Calibri" charset="0"/>
                <a:ea typeface="Times New Roman" charset="0"/>
              </a:rPr>
              <a:t> </a:t>
            </a:r>
            <a:endParaRPr lang="en-US" sz="1200" dirty="0">
              <a:latin typeface="Times New Roman" charset="0"/>
              <a:ea typeface="Times New Roman" charset="0"/>
            </a:endParaRPr>
          </a:p>
          <a:p>
            <a:r>
              <a:rPr lang="en-US" sz="900" dirty="0">
                <a:solidFill>
                  <a:srgbClr val="000000"/>
                </a:solidFill>
                <a:latin typeface="Calibri" charset="0"/>
                <a:ea typeface="Times New Roman" charset="0"/>
              </a:rPr>
              <a:t>will be created? (typically, things that can be directly observed and that will continue to exist after the project ends)</a:t>
            </a:r>
            <a:endParaRPr lang="en-US" sz="1200" dirty="0">
              <a:latin typeface="Times New Roman" charset="0"/>
              <a:ea typeface="Times New Roman" charset="0"/>
            </a:endParaRPr>
          </a:p>
        </p:txBody>
      </p:sp>
      <p:sp>
        <p:nvSpPr>
          <p:cNvPr id="21" name="TextBox 20"/>
          <p:cNvSpPr txBox="1">
            <a:spLocks noChangeArrowheads="1"/>
          </p:cNvSpPr>
          <p:nvPr/>
        </p:nvSpPr>
        <p:spPr bwMode="auto">
          <a:xfrm>
            <a:off x="3930255" y="2788362"/>
            <a:ext cx="876300" cy="969496"/>
          </a:xfrm>
          <a:prstGeom prst="rect">
            <a:avLst/>
          </a:prstGeom>
          <a:noFill/>
          <a:ln w="9525">
            <a:noFill/>
            <a:miter lim="800000"/>
            <a:headEnd/>
            <a:tailEnd/>
          </a:ln>
        </p:spPr>
        <p:txBody>
          <a:bodyPr wrap="square" lIns="0" tIns="0" rIns="0" bIns="0">
            <a:spAutoFit/>
          </a:bodyPr>
          <a:lstStyle/>
          <a:p>
            <a:r>
              <a:rPr lang="en-US" sz="900" dirty="0">
                <a:solidFill>
                  <a:srgbClr val="000000"/>
                </a:solidFill>
                <a:latin typeface="Calibri" charset="0"/>
                <a:ea typeface="Times New Roman" charset="0"/>
              </a:rPr>
              <a:t>What will occur as a direct result of the activities and outputs? (typically, changes in knowledge, skills, attitudes)</a:t>
            </a:r>
            <a:endParaRPr lang="en-US" sz="1200" dirty="0">
              <a:latin typeface="Times New Roman" charset="0"/>
              <a:ea typeface="Times New Roman" charset="0"/>
            </a:endParaRPr>
          </a:p>
        </p:txBody>
      </p:sp>
      <p:sp>
        <p:nvSpPr>
          <p:cNvPr id="22" name="TextBox 21"/>
          <p:cNvSpPr txBox="1">
            <a:spLocks noChangeArrowheads="1"/>
          </p:cNvSpPr>
          <p:nvPr/>
        </p:nvSpPr>
        <p:spPr bwMode="auto">
          <a:xfrm>
            <a:off x="5075434" y="2788362"/>
            <a:ext cx="868680" cy="1120140"/>
          </a:xfrm>
          <a:prstGeom prst="rect">
            <a:avLst/>
          </a:prstGeom>
          <a:noFill/>
          <a:ln w="9525">
            <a:noFill/>
            <a:miter lim="800000"/>
            <a:headEnd/>
            <a:tailEnd/>
          </a:ln>
        </p:spPr>
        <p:txBody>
          <a:bodyPr wrap="square" lIns="0" tIns="0" rIns="0" bIns="0">
            <a:noAutofit/>
          </a:bodyPr>
          <a:lstStyle/>
          <a:p>
            <a:r>
              <a:rPr lang="en-US" sz="900" dirty="0">
                <a:solidFill>
                  <a:srgbClr val="000000"/>
                </a:solidFill>
                <a:latin typeface="Calibri" charset="0"/>
                <a:ea typeface="Times New Roman" charset="0"/>
              </a:rPr>
              <a:t>What results should follow from the initial outcomes? (typically, changes in behavior, policies, practice)</a:t>
            </a:r>
            <a:endParaRPr lang="en-US" sz="1200" dirty="0">
              <a:latin typeface="Times New Roman" charset="0"/>
              <a:ea typeface="Times New Roman" charset="0"/>
            </a:endParaRPr>
          </a:p>
        </p:txBody>
      </p:sp>
      <p:sp>
        <p:nvSpPr>
          <p:cNvPr id="24" name="TextBox 23"/>
          <p:cNvSpPr txBox="1">
            <a:spLocks noChangeArrowheads="1"/>
          </p:cNvSpPr>
          <p:nvPr/>
        </p:nvSpPr>
        <p:spPr bwMode="auto">
          <a:xfrm>
            <a:off x="6235852" y="2788362"/>
            <a:ext cx="861060" cy="969496"/>
          </a:xfrm>
          <a:prstGeom prst="rect">
            <a:avLst/>
          </a:prstGeom>
          <a:noFill/>
          <a:ln w="9525">
            <a:noFill/>
            <a:miter lim="800000"/>
            <a:headEnd/>
            <a:tailEnd/>
          </a:ln>
        </p:spPr>
        <p:txBody>
          <a:bodyPr wrap="square" lIns="0" tIns="0" rIns="0" bIns="0">
            <a:spAutoFit/>
          </a:bodyPr>
          <a:lstStyle/>
          <a:p>
            <a:r>
              <a:rPr lang="en-US" sz="900" dirty="0">
                <a:solidFill>
                  <a:srgbClr val="000000"/>
                </a:solidFill>
                <a:latin typeface="Calibri" charset="0"/>
                <a:ea typeface="Times New Roman" charset="0"/>
              </a:rPr>
              <a:t>What results should follow from the initial outcomes? (typically, changes in broader conditions)</a:t>
            </a:r>
            <a:endParaRPr lang="en-US" sz="1200" dirty="0">
              <a:latin typeface="Times New Roman" charset="0"/>
              <a:ea typeface="Times New Roman" charset="0"/>
            </a:endParaRPr>
          </a:p>
        </p:txBody>
      </p:sp>
      <p:cxnSp>
        <p:nvCxnSpPr>
          <p:cNvPr id="25" name="Straight Connector 24"/>
          <p:cNvCxnSpPr>
            <a:cxnSpLocks/>
          </p:cNvCxnSpPr>
          <p:nvPr/>
        </p:nvCxnSpPr>
        <p:spPr>
          <a:xfrm>
            <a:off x="466165" y="2704343"/>
            <a:ext cx="6849035" cy="0"/>
          </a:xfrm>
          <a:prstGeom prst="line">
            <a:avLst/>
          </a:prstGeom>
          <a:noFill/>
          <a:ln w="12700" cap="flat" cmpd="sng" algn="ctr">
            <a:solidFill>
              <a:sysClr val="windowText" lastClr="000000"/>
            </a:solidFill>
            <a:prstDash val="solid"/>
          </a:ln>
          <a:effectLst/>
        </p:spPr>
      </p:cxnSp>
      <p:sp>
        <p:nvSpPr>
          <p:cNvPr id="26" name="TextBox 25"/>
          <p:cNvSpPr txBox="1">
            <a:spLocks noChangeArrowheads="1"/>
          </p:cNvSpPr>
          <p:nvPr/>
        </p:nvSpPr>
        <p:spPr bwMode="auto">
          <a:xfrm>
            <a:off x="489313" y="7906969"/>
            <a:ext cx="1086126" cy="830997"/>
          </a:xfrm>
          <a:prstGeom prst="rect">
            <a:avLst/>
          </a:prstGeom>
          <a:noFill/>
          <a:ln w="9525">
            <a:noFill/>
            <a:miter lim="800000"/>
            <a:headEnd/>
            <a:tailEnd/>
          </a:ln>
        </p:spPr>
        <p:txBody>
          <a:bodyPr wrap="square" lIns="0" tIns="0" rIns="0" bIns="0">
            <a:spAutoFit/>
          </a:bodyPr>
          <a:lstStyle/>
          <a:p>
            <a:pPr marL="122238" indent="-122238" fontAlgn="base">
              <a:buFont typeface="Arial" charset="0"/>
              <a:buChar char="•"/>
              <a:tabLst>
                <a:tab pos="52388" algn="l"/>
              </a:tabLst>
            </a:pPr>
            <a:r>
              <a:rPr lang="en-US" sz="900" dirty="0">
                <a:solidFill>
                  <a:srgbClr val="000000"/>
                </a:solidFill>
                <a:latin typeface="Calibri" charset="0"/>
                <a:ea typeface="Times New Roman" charset="0"/>
                <a:cs typeface="Arial" charset="0"/>
              </a:rPr>
              <a:t>NSF funding</a:t>
            </a:r>
            <a:endParaRPr lang="en-US" sz="1200" dirty="0">
              <a:latin typeface="Times New Roman" charset="0"/>
              <a:ea typeface="Times New Roman" charset="0"/>
              <a:cs typeface="Times New Roman" charset="0"/>
            </a:endParaRPr>
          </a:p>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Faculty</a:t>
            </a:r>
            <a:endParaRPr lang="en-US" sz="1200" dirty="0">
              <a:latin typeface="Times New Roman" charset="0"/>
              <a:ea typeface="Times New Roman" charset="0"/>
              <a:cs typeface="Times New Roman" charset="0"/>
            </a:endParaRPr>
          </a:p>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Advisory panel</a:t>
            </a:r>
            <a:endParaRPr lang="en-US" sz="1200" dirty="0">
              <a:latin typeface="Times New Roman" charset="0"/>
              <a:ea typeface="Times New Roman" charset="0"/>
              <a:cs typeface="Times New Roman" charset="0"/>
            </a:endParaRPr>
          </a:p>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Industry partners</a:t>
            </a:r>
            <a:endParaRPr lang="en-US" sz="1200" dirty="0">
              <a:latin typeface="Times New Roman" charset="0"/>
              <a:ea typeface="Times New Roman" charset="0"/>
              <a:cs typeface="Times New Roman" charset="0"/>
            </a:endParaRPr>
          </a:p>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In-kind contributions</a:t>
            </a:r>
            <a:endParaRPr lang="en-US" sz="1200" dirty="0">
              <a:latin typeface="Times New Roman" charset="0"/>
              <a:ea typeface="Times New Roman" charset="0"/>
              <a:cs typeface="Times New Roman" charset="0"/>
            </a:endParaRPr>
          </a:p>
        </p:txBody>
      </p:sp>
      <p:sp>
        <p:nvSpPr>
          <p:cNvPr id="27" name="TextBox 26"/>
          <p:cNvSpPr txBox="1">
            <a:spLocks noChangeArrowheads="1"/>
          </p:cNvSpPr>
          <p:nvPr/>
        </p:nvSpPr>
        <p:spPr bwMode="auto">
          <a:xfrm>
            <a:off x="1631891" y="7906969"/>
            <a:ext cx="1147284" cy="1107996"/>
          </a:xfrm>
          <a:prstGeom prst="rect">
            <a:avLst/>
          </a:prstGeom>
          <a:noFill/>
          <a:ln w="9525">
            <a:noFill/>
            <a:miter lim="800000"/>
            <a:headEnd/>
            <a:tailEnd/>
          </a:ln>
        </p:spPr>
        <p:txBody>
          <a:bodyPr wrap="square" lIns="0" tIns="0" rIns="0" bIns="0">
            <a:spAutoFit/>
          </a:bodyPr>
          <a:lstStyle/>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Establish regional partnerships</a:t>
            </a:r>
            <a:endParaRPr lang="en-US" sz="1200" dirty="0">
              <a:latin typeface="Times New Roman" charset="0"/>
              <a:ea typeface="Times New Roman" charset="0"/>
              <a:cs typeface="Times New Roman" charset="0"/>
            </a:endParaRPr>
          </a:p>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Develop curriculum</a:t>
            </a:r>
            <a:endParaRPr lang="en-US" sz="1200" dirty="0">
              <a:latin typeface="Times New Roman" charset="0"/>
              <a:ea typeface="Times New Roman" charset="0"/>
              <a:cs typeface="Times New Roman" charset="0"/>
            </a:endParaRPr>
          </a:p>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Conduct workshops</a:t>
            </a:r>
            <a:endParaRPr lang="en-US" sz="1200" dirty="0">
              <a:latin typeface="Times New Roman" charset="0"/>
              <a:ea typeface="Times New Roman" charset="0"/>
              <a:cs typeface="Times New Roman" charset="0"/>
            </a:endParaRPr>
          </a:p>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Provide research</a:t>
            </a:r>
            <a:r>
              <a:rPr lang="en-US" sz="900" dirty="0" smtClean="0">
                <a:solidFill>
                  <a:srgbClr val="000000"/>
                </a:solidFill>
                <a:latin typeface="Calibri" charset="0"/>
                <a:ea typeface="Times New Roman" charset="0"/>
                <a:cs typeface="Arial" charset="0"/>
              </a:rPr>
              <a:t>/ field </a:t>
            </a:r>
            <a:r>
              <a:rPr lang="en-US" sz="900" dirty="0">
                <a:solidFill>
                  <a:srgbClr val="000000"/>
                </a:solidFill>
                <a:latin typeface="Calibri" charset="0"/>
                <a:ea typeface="Times New Roman" charset="0"/>
                <a:cs typeface="Arial" charset="0"/>
              </a:rPr>
              <a:t>experiences</a:t>
            </a:r>
            <a:endParaRPr lang="en-US" sz="1200" dirty="0">
              <a:latin typeface="Times New Roman" charset="0"/>
              <a:ea typeface="Times New Roman" charset="0"/>
              <a:cs typeface="Times New Roman" charset="0"/>
            </a:endParaRPr>
          </a:p>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Establish articulation agreement</a:t>
            </a:r>
            <a:endParaRPr lang="en-US" sz="1200" dirty="0">
              <a:latin typeface="Times New Roman" charset="0"/>
              <a:ea typeface="Times New Roman" charset="0"/>
              <a:cs typeface="Times New Roman" charset="0"/>
            </a:endParaRPr>
          </a:p>
        </p:txBody>
      </p:sp>
      <p:sp>
        <p:nvSpPr>
          <p:cNvPr id="28" name="TextBox 27"/>
          <p:cNvSpPr txBox="1">
            <a:spLocks noChangeArrowheads="1"/>
          </p:cNvSpPr>
          <p:nvPr/>
        </p:nvSpPr>
        <p:spPr bwMode="auto">
          <a:xfrm>
            <a:off x="2788367" y="7906969"/>
            <a:ext cx="1084566" cy="830997"/>
          </a:xfrm>
          <a:prstGeom prst="rect">
            <a:avLst/>
          </a:prstGeom>
          <a:noFill/>
          <a:ln w="9525">
            <a:noFill/>
            <a:miter lim="800000"/>
            <a:headEnd/>
            <a:tailEnd/>
          </a:ln>
        </p:spPr>
        <p:txBody>
          <a:bodyPr wrap="square" lIns="0" tIns="0" rIns="0" bIns="0">
            <a:spAutoFit/>
          </a:bodyPr>
          <a:lstStyle/>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Curriculum materials developed </a:t>
            </a:r>
            <a:endParaRPr lang="en-US" sz="1200" dirty="0">
              <a:latin typeface="Times New Roman" charset="0"/>
              <a:ea typeface="Times New Roman" charset="0"/>
              <a:cs typeface="Times New Roman" charset="0"/>
            </a:endParaRPr>
          </a:p>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Policies created</a:t>
            </a:r>
            <a:endParaRPr lang="en-US" sz="1200" dirty="0">
              <a:latin typeface="Times New Roman" charset="0"/>
              <a:ea typeface="Times New Roman" charset="0"/>
              <a:cs typeface="Times New Roman" charset="0"/>
            </a:endParaRPr>
          </a:p>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Publications issued</a:t>
            </a:r>
            <a:endParaRPr lang="en-US" sz="1200" dirty="0">
              <a:latin typeface="Times New Roman" charset="0"/>
              <a:ea typeface="Times New Roman" charset="0"/>
              <a:cs typeface="Times New Roman" charset="0"/>
            </a:endParaRPr>
          </a:p>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New certifications </a:t>
            </a:r>
            <a:endParaRPr lang="en-US" sz="1200" dirty="0">
              <a:latin typeface="Times New Roman" charset="0"/>
              <a:ea typeface="Times New Roman" charset="0"/>
              <a:cs typeface="Times New Roman" charset="0"/>
            </a:endParaRPr>
          </a:p>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Tools/resources</a:t>
            </a:r>
            <a:endParaRPr lang="en-US" sz="1200" dirty="0">
              <a:latin typeface="Times New Roman" charset="0"/>
              <a:ea typeface="Times New Roman" charset="0"/>
              <a:cs typeface="Times New Roman" charset="0"/>
            </a:endParaRPr>
          </a:p>
        </p:txBody>
      </p:sp>
      <p:sp>
        <p:nvSpPr>
          <p:cNvPr id="29" name="TextBox 28"/>
          <p:cNvSpPr txBox="1">
            <a:spLocks noChangeArrowheads="1"/>
          </p:cNvSpPr>
          <p:nvPr/>
        </p:nvSpPr>
        <p:spPr bwMode="auto">
          <a:xfrm>
            <a:off x="5073743" y="7906969"/>
            <a:ext cx="1093758" cy="1267270"/>
          </a:xfrm>
          <a:prstGeom prst="rect">
            <a:avLst/>
          </a:prstGeom>
          <a:noFill/>
          <a:ln w="9525">
            <a:noFill/>
            <a:miter lim="800000"/>
            <a:headEnd/>
            <a:tailEnd/>
          </a:ln>
        </p:spPr>
        <p:txBody>
          <a:bodyPr wrap="square" lIns="0" tIns="0" rIns="0" bIns="0">
            <a:spAutoFit/>
          </a:bodyPr>
          <a:lstStyle/>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Students persist in their programs </a:t>
            </a:r>
            <a:endParaRPr lang="en-US" sz="1200" dirty="0">
              <a:latin typeface="Times New Roman" charset="0"/>
              <a:ea typeface="Times New Roman" charset="0"/>
              <a:cs typeface="Times New Roman" charset="0"/>
            </a:endParaRPr>
          </a:p>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Faculty improve instruction</a:t>
            </a:r>
            <a:endParaRPr lang="en-US" sz="1200" dirty="0">
              <a:latin typeface="Times New Roman" charset="0"/>
              <a:ea typeface="Times New Roman" charset="0"/>
              <a:cs typeface="Times New Roman" charset="0"/>
            </a:endParaRPr>
          </a:p>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Colleges adopt and implement project-developed curriculum</a:t>
            </a:r>
            <a:endParaRPr lang="en-US" sz="1200" dirty="0">
              <a:latin typeface="Times New Roman" charset="0"/>
              <a:ea typeface="Times New Roman" charset="0"/>
              <a:cs typeface="Times New Roman" charset="0"/>
            </a:endParaRPr>
          </a:p>
          <a:p>
            <a:pPr fontAlgn="base">
              <a:lnSpc>
                <a:spcPct val="115000"/>
              </a:lnSpc>
              <a:spcAft>
                <a:spcPts val="1000"/>
              </a:spcAft>
            </a:pPr>
            <a:r>
              <a:rPr lang="en-US" sz="900" dirty="0">
                <a:latin typeface="Calibri" charset="0"/>
                <a:ea typeface="Times New Roman" charset="0"/>
                <a:cs typeface="Times New Roman" charset="0"/>
              </a:rPr>
              <a:t> </a:t>
            </a:r>
            <a:endParaRPr lang="en-US" sz="1100" dirty="0">
              <a:latin typeface="Calibri" charset="0"/>
              <a:ea typeface="Calibri" charset="0"/>
              <a:cs typeface="Times New Roman" charset="0"/>
            </a:endParaRPr>
          </a:p>
        </p:txBody>
      </p:sp>
      <p:sp>
        <p:nvSpPr>
          <p:cNvPr id="30" name="TextBox 29"/>
          <p:cNvSpPr txBox="1">
            <a:spLocks noChangeArrowheads="1"/>
          </p:cNvSpPr>
          <p:nvPr/>
        </p:nvSpPr>
        <p:spPr bwMode="auto">
          <a:xfrm>
            <a:off x="3932726" y="7906969"/>
            <a:ext cx="1087491" cy="1107996"/>
          </a:xfrm>
          <a:prstGeom prst="rect">
            <a:avLst/>
          </a:prstGeom>
          <a:noFill/>
          <a:ln w="9525">
            <a:noFill/>
            <a:miter lim="800000"/>
            <a:headEnd/>
            <a:tailEnd/>
          </a:ln>
        </p:spPr>
        <p:txBody>
          <a:bodyPr wrap="square" lIns="0" tIns="0" rIns="0" bIns="0">
            <a:spAutoFit/>
          </a:bodyPr>
          <a:lstStyle/>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Faculty learn to use instructional technology</a:t>
            </a:r>
            <a:endParaRPr lang="en-US" sz="1200" dirty="0">
              <a:latin typeface="Times New Roman" charset="0"/>
              <a:ea typeface="Times New Roman" charset="0"/>
              <a:cs typeface="Times New Roman" charset="0"/>
            </a:endParaRPr>
          </a:p>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Students gain technical skills</a:t>
            </a:r>
            <a:endParaRPr lang="en-US" sz="1200" dirty="0">
              <a:latin typeface="Times New Roman" charset="0"/>
              <a:ea typeface="Times New Roman" charset="0"/>
              <a:cs typeface="Times New Roman" charset="0"/>
            </a:endParaRPr>
          </a:p>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Students’ interest in technical careers increases</a:t>
            </a:r>
            <a:endParaRPr lang="en-US" sz="1200" dirty="0">
              <a:latin typeface="Times New Roman" charset="0"/>
              <a:ea typeface="Times New Roman" charset="0"/>
              <a:cs typeface="Times New Roman" charset="0"/>
            </a:endParaRPr>
          </a:p>
        </p:txBody>
      </p:sp>
      <p:sp>
        <p:nvSpPr>
          <p:cNvPr id="32" name="TextBox 31"/>
          <p:cNvSpPr txBox="1">
            <a:spLocks noChangeArrowheads="1"/>
          </p:cNvSpPr>
          <p:nvPr/>
        </p:nvSpPr>
        <p:spPr bwMode="auto">
          <a:xfrm>
            <a:off x="6239371" y="7906969"/>
            <a:ext cx="1075412" cy="1246495"/>
          </a:xfrm>
          <a:prstGeom prst="rect">
            <a:avLst/>
          </a:prstGeom>
          <a:noFill/>
          <a:ln w="9525">
            <a:noFill/>
            <a:miter lim="800000"/>
            <a:headEnd/>
            <a:tailEnd/>
          </a:ln>
        </p:spPr>
        <p:txBody>
          <a:bodyPr wrap="square" lIns="0" tIns="0" rIns="0" bIns="0">
            <a:spAutoFit/>
          </a:bodyPr>
          <a:lstStyle/>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Increased regional economic vitality</a:t>
            </a:r>
            <a:endParaRPr lang="en-US" sz="1200" dirty="0">
              <a:latin typeface="Times New Roman" charset="0"/>
              <a:ea typeface="Times New Roman" charset="0"/>
              <a:cs typeface="Times New Roman" charset="0"/>
            </a:endParaRPr>
          </a:p>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Increased diversity in the technical workforce</a:t>
            </a:r>
            <a:endParaRPr lang="en-US" sz="1200" dirty="0">
              <a:latin typeface="Times New Roman" charset="0"/>
              <a:ea typeface="Times New Roman" charset="0"/>
              <a:cs typeface="Times New Roman" charset="0"/>
            </a:endParaRPr>
          </a:p>
          <a:p>
            <a:pPr marL="122238" indent="-122238" fontAlgn="base">
              <a:buFont typeface="Arial" charset="0"/>
              <a:buChar char="•"/>
              <a:tabLst>
                <a:tab pos="114300" algn="l"/>
              </a:tabLst>
            </a:pPr>
            <a:r>
              <a:rPr lang="en-US" sz="900" dirty="0">
                <a:solidFill>
                  <a:srgbClr val="000000"/>
                </a:solidFill>
                <a:latin typeface="Calibri" charset="0"/>
                <a:ea typeface="Times New Roman" charset="0"/>
                <a:cs typeface="Arial" charset="0"/>
              </a:rPr>
              <a:t>A more highly skilled </a:t>
            </a:r>
            <a:r>
              <a:rPr lang="en-US" sz="900" dirty="0" smtClean="0">
                <a:solidFill>
                  <a:srgbClr val="000000"/>
                </a:solidFill>
                <a:latin typeface="Calibri" charset="0"/>
                <a:ea typeface="Times New Roman" charset="0"/>
                <a:cs typeface="Arial" charset="0"/>
              </a:rPr>
              <a:t>and adaptable workforce</a:t>
            </a:r>
            <a:endParaRPr lang="en-US" sz="1200" dirty="0">
              <a:latin typeface="Times New Roman" charset="0"/>
              <a:ea typeface="Times New Roman" charset="0"/>
              <a:cs typeface="Times New Roman" charset="0"/>
            </a:endParaRPr>
          </a:p>
        </p:txBody>
      </p:sp>
      <p:sp>
        <p:nvSpPr>
          <p:cNvPr id="33" name="TextBox 32"/>
          <p:cNvSpPr txBox="1">
            <a:spLocks noChangeArrowheads="1"/>
          </p:cNvSpPr>
          <p:nvPr/>
        </p:nvSpPr>
        <p:spPr bwMode="auto">
          <a:xfrm>
            <a:off x="484608" y="7388173"/>
            <a:ext cx="6830592" cy="415498"/>
          </a:xfrm>
          <a:prstGeom prst="rect">
            <a:avLst/>
          </a:prstGeom>
          <a:noFill/>
          <a:ln w="9525">
            <a:noFill/>
            <a:miter lim="800000"/>
            <a:headEnd/>
            <a:tailEnd/>
          </a:ln>
        </p:spPr>
        <p:txBody>
          <a:bodyPr wrap="square" lIns="0" tIns="0" rIns="0" bIns="0">
            <a:spAutoFit/>
          </a:bodyPr>
          <a:lstStyle/>
          <a:p>
            <a:r>
              <a:rPr lang="en-US" sz="900" dirty="0">
                <a:solidFill>
                  <a:srgbClr val="000000"/>
                </a:solidFill>
                <a:latin typeface="Calibri" charset="0"/>
                <a:ea typeface="Times New Roman" charset="0"/>
                <a:cs typeface="Arial" charset="0"/>
              </a:rPr>
              <a:t>Below are examples the </a:t>
            </a:r>
            <a:r>
              <a:rPr lang="en-US" sz="900" i="1" dirty="0">
                <a:solidFill>
                  <a:srgbClr val="000000"/>
                </a:solidFill>
                <a:latin typeface="Calibri" charset="0"/>
                <a:ea typeface="Times New Roman" charset="0"/>
                <a:cs typeface="Arial" charset="0"/>
              </a:rPr>
              <a:t>types</a:t>
            </a:r>
            <a:r>
              <a:rPr lang="en-US" sz="900" dirty="0">
                <a:solidFill>
                  <a:srgbClr val="000000"/>
                </a:solidFill>
                <a:latin typeface="Calibri" charset="0"/>
                <a:ea typeface="Times New Roman" charset="0"/>
                <a:cs typeface="Arial" charset="0"/>
              </a:rPr>
              <a:t> of information that might appear under each header of the logic model. When developing a project logic model, be as specific as possible in articulating the components of the model. For example, a project-specific short-term outcome might be phrased as “learners will be able to install, maintain, and troubleshoot high-vacuum systems.”</a:t>
            </a:r>
            <a:endParaRPr lang="en-US" sz="1200" dirty="0">
              <a:latin typeface="Times New Roman" charset="0"/>
              <a:ea typeface="Times New Roman" charset="0"/>
            </a:endParaRPr>
          </a:p>
        </p:txBody>
      </p:sp>
      <p:sp>
        <p:nvSpPr>
          <p:cNvPr id="34" name="TextBox 33"/>
          <p:cNvSpPr txBox="1">
            <a:spLocks/>
          </p:cNvSpPr>
          <p:nvPr/>
        </p:nvSpPr>
        <p:spPr>
          <a:xfrm>
            <a:off x="484607" y="4622756"/>
            <a:ext cx="1093758" cy="572135"/>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a:latin typeface="Calibri" charset="0"/>
                <a:ea typeface="Calibri" charset="0"/>
                <a:cs typeface="Times New Roman" charset="0"/>
              </a:rPr>
              <a:t> </a:t>
            </a:r>
            <a:endParaRPr lang="en-US" sz="1100">
              <a:latin typeface="Calibri" charset="0"/>
              <a:ea typeface="Calibri" charset="0"/>
              <a:cs typeface="Times New Roman" charset="0"/>
            </a:endParaRPr>
          </a:p>
        </p:txBody>
      </p:sp>
      <p:sp>
        <p:nvSpPr>
          <p:cNvPr id="35" name="TextBox 34"/>
          <p:cNvSpPr txBox="1">
            <a:spLocks/>
          </p:cNvSpPr>
          <p:nvPr/>
        </p:nvSpPr>
        <p:spPr>
          <a:xfrm>
            <a:off x="2779175" y="4622756"/>
            <a:ext cx="1093758" cy="572135"/>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dirty="0">
                <a:latin typeface="Calibri" charset="0"/>
                <a:ea typeface="Calibri" charset="0"/>
                <a:cs typeface="Times New Roman" charset="0"/>
              </a:rPr>
              <a:t> </a:t>
            </a:r>
            <a:endParaRPr lang="en-US" sz="1100" dirty="0">
              <a:latin typeface="Calibri" charset="0"/>
              <a:ea typeface="Calibri" charset="0"/>
              <a:cs typeface="Times New Roman" charset="0"/>
            </a:endParaRPr>
          </a:p>
        </p:txBody>
      </p:sp>
      <p:sp>
        <p:nvSpPr>
          <p:cNvPr id="36" name="TextBox 35"/>
          <p:cNvSpPr txBox="1">
            <a:spLocks/>
          </p:cNvSpPr>
          <p:nvPr/>
        </p:nvSpPr>
        <p:spPr>
          <a:xfrm>
            <a:off x="5073743" y="4622756"/>
            <a:ext cx="1093758" cy="572134"/>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a:latin typeface="Calibri" charset="0"/>
                <a:ea typeface="Calibri" charset="0"/>
                <a:cs typeface="Times New Roman" charset="0"/>
              </a:rPr>
              <a:t> </a:t>
            </a:r>
            <a:endParaRPr lang="en-US" sz="1100">
              <a:latin typeface="Calibri" charset="0"/>
              <a:ea typeface="Calibri" charset="0"/>
              <a:cs typeface="Times New Roman" charset="0"/>
            </a:endParaRPr>
          </a:p>
        </p:txBody>
      </p:sp>
      <p:sp>
        <p:nvSpPr>
          <p:cNvPr id="37" name="TextBox 36"/>
          <p:cNvSpPr txBox="1">
            <a:spLocks/>
          </p:cNvSpPr>
          <p:nvPr/>
        </p:nvSpPr>
        <p:spPr>
          <a:xfrm>
            <a:off x="6221026" y="4622756"/>
            <a:ext cx="1093758" cy="572134"/>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a:latin typeface="Calibri" charset="0"/>
                <a:ea typeface="Calibri" charset="0"/>
                <a:cs typeface="Times New Roman" charset="0"/>
              </a:rPr>
              <a:t> </a:t>
            </a:r>
            <a:endParaRPr lang="en-US" sz="1100">
              <a:latin typeface="Calibri" charset="0"/>
              <a:ea typeface="Calibri" charset="0"/>
              <a:cs typeface="Times New Roman" charset="0"/>
            </a:endParaRPr>
          </a:p>
        </p:txBody>
      </p:sp>
      <p:pic>
        <p:nvPicPr>
          <p:cNvPr id="107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7578" y="330119"/>
            <a:ext cx="1470025" cy="615950"/>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54"/>
          <p:cNvSpPr>
            <a:spLocks noChangeArrowheads="1"/>
          </p:cNvSpPr>
          <p:nvPr/>
        </p:nvSpPr>
        <p:spPr bwMode="auto">
          <a:xfrm>
            <a:off x="-375557" y="109313"/>
            <a:ext cx="184731" cy="369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en-US" sz="1799"/>
          </a:p>
        </p:txBody>
      </p:sp>
      <p:sp>
        <p:nvSpPr>
          <p:cNvPr id="59" name="TextBox 58"/>
          <p:cNvSpPr txBox="1">
            <a:spLocks/>
          </p:cNvSpPr>
          <p:nvPr/>
        </p:nvSpPr>
        <p:spPr>
          <a:xfrm>
            <a:off x="1631891" y="5295847"/>
            <a:ext cx="1093758" cy="572135"/>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a:latin typeface="Calibri" charset="0"/>
                <a:ea typeface="Calibri" charset="0"/>
                <a:cs typeface="Times New Roman" charset="0"/>
              </a:rPr>
              <a:t> </a:t>
            </a:r>
            <a:endParaRPr lang="en-US" sz="1100">
              <a:latin typeface="Calibri" charset="0"/>
              <a:ea typeface="Calibri" charset="0"/>
              <a:cs typeface="Times New Roman" charset="0"/>
            </a:endParaRPr>
          </a:p>
        </p:txBody>
      </p:sp>
      <p:sp>
        <p:nvSpPr>
          <p:cNvPr id="60" name="TextBox 59"/>
          <p:cNvSpPr txBox="1">
            <a:spLocks/>
          </p:cNvSpPr>
          <p:nvPr/>
        </p:nvSpPr>
        <p:spPr>
          <a:xfrm>
            <a:off x="3926459" y="5295848"/>
            <a:ext cx="1093758" cy="572134"/>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100">
                <a:latin typeface="Calibri" charset="0"/>
                <a:ea typeface="Calibri" charset="0"/>
                <a:cs typeface="Times New Roman" charset="0"/>
              </a:rPr>
              <a:t> </a:t>
            </a:r>
          </a:p>
        </p:txBody>
      </p:sp>
      <p:sp>
        <p:nvSpPr>
          <p:cNvPr id="61" name="TextBox 60"/>
          <p:cNvSpPr txBox="1">
            <a:spLocks/>
          </p:cNvSpPr>
          <p:nvPr/>
        </p:nvSpPr>
        <p:spPr>
          <a:xfrm>
            <a:off x="484607" y="5295848"/>
            <a:ext cx="1093758" cy="572135"/>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a:latin typeface="Calibri" charset="0"/>
                <a:ea typeface="Calibri" charset="0"/>
                <a:cs typeface="Times New Roman" charset="0"/>
              </a:rPr>
              <a:t> </a:t>
            </a:r>
            <a:endParaRPr lang="en-US" sz="1100">
              <a:latin typeface="Calibri" charset="0"/>
              <a:ea typeface="Calibri" charset="0"/>
              <a:cs typeface="Times New Roman" charset="0"/>
            </a:endParaRPr>
          </a:p>
        </p:txBody>
      </p:sp>
      <p:sp>
        <p:nvSpPr>
          <p:cNvPr id="62" name="TextBox 61"/>
          <p:cNvSpPr txBox="1">
            <a:spLocks/>
          </p:cNvSpPr>
          <p:nvPr/>
        </p:nvSpPr>
        <p:spPr>
          <a:xfrm>
            <a:off x="2779175" y="5295848"/>
            <a:ext cx="1093758" cy="572135"/>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a:latin typeface="Calibri" charset="0"/>
                <a:ea typeface="Calibri" charset="0"/>
                <a:cs typeface="Times New Roman" charset="0"/>
              </a:rPr>
              <a:t> </a:t>
            </a:r>
            <a:endParaRPr lang="en-US" sz="1100">
              <a:latin typeface="Calibri" charset="0"/>
              <a:ea typeface="Calibri" charset="0"/>
              <a:cs typeface="Times New Roman" charset="0"/>
            </a:endParaRPr>
          </a:p>
        </p:txBody>
      </p:sp>
      <p:sp>
        <p:nvSpPr>
          <p:cNvPr id="63" name="TextBox 62"/>
          <p:cNvSpPr txBox="1">
            <a:spLocks/>
          </p:cNvSpPr>
          <p:nvPr/>
        </p:nvSpPr>
        <p:spPr>
          <a:xfrm>
            <a:off x="5073743" y="5295848"/>
            <a:ext cx="1093758" cy="572134"/>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a:latin typeface="Calibri" charset="0"/>
                <a:ea typeface="Calibri" charset="0"/>
                <a:cs typeface="Times New Roman" charset="0"/>
              </a:rPr>
              <a:t> </a:t>
            </a:r>
            <a:endParaRPr lang="en-US" sz="1100">
              <a:latin typeface="Calibri" charset="0"/>
              <a:ea typeface="Calibri" charset="0"/>
              <a:cs typeface="Times New Roman" charset="0"/>
            </a:endParaRPr>
          </a:p>
        </p:txBody>
      </p:sp>
      <p:sp>
        <p:nvSpPr>
          <p:cNvPr id="64" name="TextBox 63"/>
          <p:cNvSpPr txBox="1">
            <a:spLocks/>
          </p:cNvSpPr>
          <p:nvPr/>
        </p:nvSpPr>
        <p:spPr>
          <a:xfrm>
            <a:off x="6221026" y="5295848"/>
            <a:ext cx="1093758" cy="572134"/>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a:latin typeface="Calibri" charset="0"/>
                <a:ea typeface="Calibri" charset="0"/>
                <a:cs typeface="Times New Roman" charset="0"/>
              </a:rPr>
              <a:t> </a:t>
            </a:r>
            <a:endParaRPr lang="en-US" sz="1100">
              <a:latin typeface="Calibri" charset="0"/>
              <a:ea typeface="Calibri" charset="0"/>
              <a:cs typeface="Times New Roman" charset="0"/>
            </a:endParaRPr>
          </a:p>
        </p:txBody>
      </p:sp>
      <p:sp>
        <p:nvSpPr>
          <p:cNvPr id="65" name="TextBox 64"/>
          <p:cNvSpPr txBox="1">
            <a:spLocks/>
          </p:cNvSpPr>
          <p:nvPr/>
        </p:nvSpPr>
        <p:spPr>
          <a:xfrm>
            <a:off x="1631891" y="5965427"/>
            <a:ext cx="1093758" cy="572135"/>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a:latin typeface="Calibri" charset="0"/>
                <a:ea typeface="Calibri" charset="0"/>
                <a:cs typeface="Times New Roman" charset="0"/>
              </a:rPr>
              <a:t> </a:t>
            </a:r>
            <a:endParaRPr lang="en-US" sz="1100">
              <a:latin typeface="Calibri" charset="0"/>
              <a:ea typeface="Calibri" charset="0"/>
              <a:cs typeface="Times New Roman" charset="0"/>
            </a:endParaRPr>
          </a:p>
        </p:txBody>
      </p:sp>
      <p:sp>
        <p:nvSpPr>
          <p:cNvPr id="66" name="TextBox 65"/>
          <p:cNvSpPr txBox="1">
            <a:spLocks/>
          </p:cNvSpPr>
          <p:nvPr/>
        </p:nvSpPr>
        <p:spPr>
          <a:xfrm>
            <a:off x="3926459" y="5965428"/>
            <a:ext cx="1093758" cy="572134"/>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100">
                <a:latin typeface="Calibri" charset="0"/>
                <a:ea typeface="Calibri" charset="0"/>
                <a:cs typeface="Times New Roman" charset="0"/>
              </a:rPr>
              <a:t> </a:t>
            </a:r>
          </a:p>
        </p:txBody>
      </p:sp>
      <p:sp>
        <p:nvSpPr>
          <p:cNvPr id="67" name="TextBox 66"/>
          <p:cNvSpPr txBox="1">
            <a:spLocks/>
          </p:cNvSpPr>
          <p:nvPr/>
        </p:nvSpPr>
        <p:spPr>
          <a:xfrm>
            <a:off x="484607" y="5965428"/>
            <a:ext cx="1093758" cy="572135"/>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a:latin typeface="Calibri" charset="0"/>
                <a:ea typeface="Calibri" charset="0"/>
                <a:cs typeface="Times New Roman" charset="0"/>
              </a:rPr>
              <a:t> </a:t>
            </a:r>
            <a:endParaRPr lang="en-US" sz="1100">
              <a:latin typeface="Calibri" charset="0"/>
              <a:ea typeface="Calibri" charset="0"/>
              <a:cs typeface="Times New Roman" charset="0"/>
            </a:endParaRPr>
          </a:p>
        </p:txBody>
      </p:sp>
      <p:sp>
        <p:nvSpPr>
          <p:cNvPr id="68" name="TextBox 67"/>
          <p:cNvSpPr txBox="1">
            <a:spLocks/>
          </p:cNvSpPr>
          <p:nvPr/>
        </p:nvSpPr>
        <p:spPr>
          <a:xfrm>
            <a:off x="2779175" y="5965428"/>
            <a:ext cx="1093758" cy="572135"/>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a:latin typeface="Calibri" charset="0"/>
                <a:ea typeface="Calibri" charset="0"/>
                <a:cs typeface="Times New Roman" charset="0"/>
              </a:rPr>
              <a:t> </a:t>
            </a:r>
            <a:endParaRPr lang="en-US" sz="1100">
              <a:latin typeface="Calibri" charset="0"/>
              <a:ea typeface="Calibri" charset="0"/>
              <a:cs typeface="Times New Roman" charset="0"/>
            </a:endParaRPr>
          </a:p>
        </p:txBody>
      </p:sp>
      <p:sp>
        <p:nvSpPr>
          <p:cNvPr id="69" name="TextBox 68"/>
          <p:cNvSpPr txBox="1">
            <a:spLocks/>
          </p:cNvSpPr>
          <p:nvPr/>
        </p:nvSpPr>
        <p:spPr>
          <a:xfrm>
            <a:off x="5073743" y="5965428"/>
            <a:ext cx="1093758" cy="572134"/>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a:latin typeface="Calibri" charset="0"/>
                <a:ea typeface="Calibri" charset="0"/>
                <a:cs typeface="Times New Roman" charset="0"/>
              </a:rPr>
              <a:t> </a:t>
            </a:r>
            <a:endParaRPr lang="en-US" sz="1100">
              <a:latin typeface="Calibri" charset="0"/>
              <a:ea typeface="Calibri" charset="0"/>
              <a:cs typeface="Times New Roman" charset="0"/>
            </a:endParaRPr>
          </a:p>
        </p:txBody>
      </p:sp>
      <p:sp>
        <p:nvSpPr>
          <p:cNvPr id="70" name="TextBox 69"/>
          <p:cNvSpPr txBox="1">
            <a:spLocks/>
          </p:cNvSpPr>
          <p:nvPr/>
        </p:nvSpPr>
        <p:spPr>
          <a:xfrm>
            <a:off x="6221026" y="5965428"/>
            <a:ext cx="1093758" cy="572134"/>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a:latin typeface="Calibri" charset="0"/>
                <a:ea typeface="Calibri" charset="0"/>
                <a:cs typeface="Times New Roman" charset="0"/>
              </a:rPr>
              <a:t> </a:t>
            </a:r>
            <a:endParaRPr lang="en-US" sz="1100">
              <a:latin typeface="Calibri" charset="0"/>
              <a:ea typeface="Calibri" charset="0"/>
              <a:cs typeface="Times New Roman" charset="0"/>
            </a:endParaRPr>
          </a:p>
        </p:txBody>
      </p:sp>
      <p:sp>
        <p:nvSpPr>
          <p:cNvPr id="71" name="TextBox 70"/>
          <p:cNvSpPr txBox="1">
            <a:spLocks/>
          </p:cNvSpPr>
          <p:nvPr/>
        </p:nvSpPr>
        <p:spPr>
          <a:xfrm>
            <a:off x="1631891" y="6638519"/>
            <a:ext cx="1093758" cy="572135"/>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a:latin typeface="Calibri" charset="0"/>
                <a:ea typeface="Calibri" charset="0"/>
                <a:cs typeface="Times New Roman" charset="0"/>
              </a:rPr>
              <a:t> </a:t>
            </a:r>
            <a:endParaRPr lang="en-US" sz="1100">
              <a:latin typeface="Calibri" charset="0"/>
              <a:ea typeface="Calibri" charset="0"/>
              <a:cs typeface="Times New Roman" charset="0"/>
            </a:endParaRPr>
          </a:p>
        </p:txBody>
      </p:sp>
      <p:sp>
        <p:nvSpPr>
          <p:cNvPr id="72" name="TextBox 71"/>
          <p:cNvSpPr txBox="1">
            <a:spLocks/>
          </p:cNvSpPr>
          <p:nvPr/>
        </p:nvSpPr>
        <p:spPr>
          <a:xfrm>
            <a:off x="3926459" y="6638520"/>
            <a:ext cx="1093758" cy="572134"/>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100">
                <a:latin typeface="Calibri" charset="0"/>
                <a:ea typeface="Calibri" charset="0"/>
                <a:cs typeface="Times New Roman" charset="0"/>
              </a:rPr>
              <a:t> </a:t>
            </a:r>
          </a:p>
        </p:txBody>
      </p:sp>
      <p:sp>
        <p:nvSpPr>
          <p:cNvPr id="73" name="TextBox 72"/>
          <p:cNvSpPr txBox="1">
            <a:spLocks/>
          </p:cNvSpPr>
          <p:nvPr/>
        </p:nvSpPr>
        <p:spPr>
          <a:xfrm>
            <a:off x="484607" y="6638520"/>
            <a:ext cx="1093758" cy="572135"/>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a:latin typeface="Calibri" charset="0"/>
                <a:ea typeface="Calibri" charset="0"/>
                <a:cs typeface="Times New Roman" charset="0"/>
              </a:rPr>
              <a:t> </a:t>
            </a:r>
            <a:endParaRPr lang="en-US" sz="1100">
              <a:latin typeface="Calibri" charset="0"/>
              <a:ea typeface="Calibri" charset="0"/>
              <a:cs typeface="Times New Roman" charset="0"/>
            </a:endParaRPr>
          </a:p>
        </p:txBody>
      </p:sp>
      <p:sp>
        <p:nvSpPr>
          <p:cNvPr id="74" name="TextBox 73"/>
          <p:cNvSpPr txBox="1">
            <a:spLocks/>
          </p:cNvSpPr>
          <p:nvPr/>
        </p:nvSpPr>
        <p:spPr>
          <a:xfrm>
            <a:off x="2779175" y="6638520"/>
            <a:ext cx="1093758" cy="572135"/>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a:latin typeface="Calibri" charset="0"/>
                <a:ea typeface="Calibri" charset="0"/>
                <a:cs typeface="Times New Roman" charset="0"/>
              </a:rPr>
              <a:t> </a:t>
            </a:r>
            <a:endParaRPr lang="en-US" sz="1100">
              <a:latin typeface="Calibri" charset="0"/>
              <a:ea typeface="Calibri" charset="0"/>
              <a:cs typeface="Times New Roman" charset="0"/>
            </a:endParaRPr>
          </a:p>
        </p:txBody>
      </p:sp>
      <p:sp>
        <p:nvSpPr>
          <p:cNvPr id="75" name="TextBox 74"/>
          <p:cNvSpPr txBox="1">
            <a:spLocks/>
          </p:cNvSpPr>
          <p:nvPr/>
        </p:nvSpPr>
        <p:spPr>
          <a:xfrm>
            <a:off x="5073743" y="6638520"/>
            <a:ext cx="1093758" cy="572134"/>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a:latin typeface="Calibri" charset="0"/>
                <a:ea typeface="Calibri" charset="0"/>
                <a:cs typeface="Times New Roman" charset="0"/>
              </a:rPr>
              <a:t> </a:t>
            </a:r>
            <a:endParaRPr lang="en-US" sz="1100">
              <a:latin typeface="Calibri" charset="0"/>
              <a:ea typeface="Calibri" charset="0"/>
              <a:cs typeface="Times New Roman" charset="0"/>
            </a:endParaRPr>
          </a:p>
        </p:txBody>
      </p:sp>
      <p:sp>
        <p:nvSpPr>
          <p:cNvPr id="76" name="TextBox 75"/>
          <p:cNvSpPr txBox="1">
            <a:spLocks/>
          </p:cNvSpPr>
          <p:nvPr/>
        </p:nvSpPr>
        <p:spPr>
          <a:xfrm>
            <a:off x="6221026" y="6638520"/>
            <a:ext cx="1093758" cy="572134"/>
          </a:xfrm>
          <a:prstGeom prst="rect">
            <a:avLst/>
          </a:prstGeom>
          <a:solidFill>
            <a:sysClr val="window" lastClr="FFFFFF"/>
          </a:solidFill>
          <a:ln>
            <a:solidFill>
              <a:sysClr val="windowText" lastClr="000000"/>
            </a:solidFill>
          </a:ln>
        </p:spPr>
        <p:txBody>
          <a:bodyPr wrap="square" rtlCol="0">
            <a:noAutofit/>
          </a:bodyPr>
          <a:lstStyle/>
          <a:p>
            <a:pPr>
              <a:lnSpc>
                <a:spcPct val="115000"/>
              </a:lnSpc>
              <a:spcAft>
                <a:spcPts val="1000"/>
              </a:spcAft>
            </a:pPr>
            <a:r>
              <a:rPr lang="en-US" sz="1000">
                <a:latin typeface="Calibri" charset="0"/>
                <a:ea typeface="Calibri" charset="0"/>
                <a:cs typeface="Times New Roman" charset="0"/>
              </a:rPr>
              <a:t> </a:t>
            </a:r>
            <a:endParaRPr lang="en-US" sz="1100">
              <a:latin typeface="Calibri" charset="0"/>
              <a:ea typeface="Calibri" charset="0"/>
              <a:cs typeface="Times New Roman" charset="0"/>
            </a:endParaRPr>
          </a:p>
        </p:txBody>
      </p:sp>
      <p:sp>
        <p:nvSpPr>
          <p:cNvPr id="55" name="TextBox 54"/>
          <p:cNvSpPr txBox="1">
            <a:spLocks noChangeArrowheads="1"/>
          </p:cNvSpPr>
          <p:nvPr/>
        </p:nvSpPr>
        <p:spPr bwMode="auto">
          <a:xfrm>
            <a:off x="-13268" y="9563100"/>
            <a:ext cx="7785667" cy="358140"/>
          </a:xfrm>
          <a:prstGeom prst="rect">
            <a:avLst/>
          </a:prstGeom>
          <a:noFill/>
          <a:ln w="28575">
            <a:noFill/>
            <a:miter lim="800000"/>
            <a:headEnd/>
            <a:tailEnd/>
          </a:ln>
        </p:spPr>
        <p:txBody>
          <a:bodyPr wrap="square" lIns="101882" tIns="50941" rIns="101882" bIns="50941" anchor="ctr">
            <a:noAutofit/>
          </a:bodyPr>
          <a:lstStyle/>
          <a:p>
            <a:pPr algn="ctr" fontAlgn="base"/>
            <a:r>
              <a:rPr lang="en-US" sz="1000" b="1" dirty="0" smtClean="0">
                <a:solidFill>
                  <a:srgbClr val="000000"/>
                </a:solidFill>
                <a:latin typeface="Calibri" charset="0"/>
                <a:ea typeface="Times New Roman" charset="0"/>
              </a:rPr>
              <a:t>www.evalu-ate.org | (269) 387-5922 | Western Michigan University</a:t>
            </a:r>
            <a:endParaRPr lang="en-US" sz="1000" dirty="0">
              <a:latin typeface="Times New Roman" charset="0"/>
              <a:ea typeface="Times New Roman" charset="0"/>
            </a:endParaRPr>
          </a:p>
        </p:txBody>
      </p:sp>
    </p:spTree>
    <p:extLst>
      <p:ext uri="{BB962C8B-B14F-4D97-AF65-F5344CB8AC3E}">
        <p14:creationId xmlns:p14="http://schemas.microsoft.com/office/powerpoint/2010/main" val="12912645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TotalTime>
  <Words>490</Words>
  <Application>Microsoft Office PowerPoint</Application>
  <PresentationFormat>Custom</PresentationFormat>
  <Paragraphs>68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Lyssa Wilson</dc:creator>
  <cp:lastModifiedBy>WingateL</cp:lastModifiedBy>
  <cp:revision>7</cp:revision>
  <cp:lastPrinted>2016-08-01T16:25:19Z</cp:lastPrinted>
  <dcterms:created xsi:type="dcterms:W3CDTF">2016-08-01T16:07:15Z</dcterms:created>
  <dcterms:modified xsi:type="dcterms:W3CDTF">2016-08-01T16:57:50Z</dcterms:modified>
</cp:coreProperties>
</file>